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66" r:id="rId4"/>
    <p:sldId id="257" r:id="rId5"/>
    <p:sldId id="262" r:id="rId6"/>
    <p:sldId id="260" r:id="rId7"/>
    <p:sldId id="258" r:id="rId8"/>
    <p:sldId id="259" r:id="rId9"/>
    <p:sldId id="263" r:id="rId10"/>
    <p:sldId id="264" r:id="rId11"/>
    <p:sldId id="261" r:id="rId12"/>
    <p:sldId id="268" r:id="rId13"/>
    <p:sldId id="269" r:id="rId14"/>
    <p:sldId id="270" r:id="rId15"/>
    <p:sldId id="271" r:id="rId16"/>
    <p:sldId id="272" r:id="rId17"/>
    <p:sldId id="265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719"/>
  </p:normalViewPr>
  <p:slideViewPr>
    <p:cSldViewPr snapToGrid="0" snapToObjects="1">
      <p:cViewPr>
        <p:scale>
          <a:sx n="90" d="100"/>
          <a:sy n="90" d="100"/>
        </p:scale>
        <p:origin x="261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09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30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43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45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91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3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Можна додати про квантові компи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2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2071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Супер-ЕОМ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9871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Супер-ЕОМ (суперкомпьютер) - потужний комп'ютер, здатний виконувати складні обчислення. Використовується для задач, які вимагають великої швидкості обробки даних та великого обсягу пам'яті.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1421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Супер-ЕОМ у штучному інтелекті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266003"/>
            <a:ext cx="34168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Моделювання</a:t>
            </a: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uk-UA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ШІ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746421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Створення великих нейромереж для розв'язання складних завдань.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2660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Самонавчання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74642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Оптимізація алгоритмів і підвищення рівня штучного інтелекту.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64587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494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Робототехніка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74794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Розробка програмного забезпечення для автономних роботів та систем автоматизації.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37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у промисловості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Моделювання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Тестування продукції та процесів без виробництва прототипів.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Оптимізація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Пошук оптимальних виробничих параметрів та матеріалів.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Прогнозування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та управління попитом на продукцію.</a:t>
            </a:r>
            <a:endParaRPr lang="en-US" sz="17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628906" y="17956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37"/>
              </a:lnSpc>
              <a:buNone/>
            </a:pPr>
            <a:r>
              <a:rPr lang="uk-UA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Супер-ЕОМ в Україні</a:t>
            </a:r>
            <a:endParaRPr lang="en-US" sz="4350" dirty="0"/>
          </a:p>
        </p:txBody>
      </p:sp>
      <p:sp>
        <p:nvSpPr>
          <p:cNvPr id="7" name="Text 2"/>
          <p:cNvSpPr/>
          <p:nvPr/>
        </p:nvSpPr>
        <p:spPr>
          <a:xfrm>
            <a:off x="58079" y="5854558"/>
            <a:ext cx="4507587" cy="7040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Центр </a:t>
            </a: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суперкомп'ютерних</a:t>
            </a:r>
            <a:endParaRPr lang="ru-RU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>
              <a:lnSpc>
                <a:spcPts val="2719"/>
              </a:lnSpc>
              <a:buNone/>
            </a:pP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обчислень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НТУУ «КПІ»</a:t>
            </a:r>
            <a:endParaRPr lang="en-US" sz="2800" dirty="0"/>
          </a:p>
        </p:txBody>
      </p:sp>
      <p:sp>
        <p:nvSpPr>
          <p:cNvPr id="10" name="Text 4"/>
          <p:cNvSpPr/>
          <p:nvPr/>
        </p:nvSpPr>
        <p:spPr>
          <a:xfrm>
            <a:off x="9996189" y="2345649"/>
            <a:ext cx="4367362" cy="82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19"/>
              </a:lnSpc>
              <a:buNone/>
            </a:pPr>
            <a:r>
              <a:rPr lang="ru-RU" sz="24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Суперкомп'ютерний</a:t>
            </a:r>
            <a:endParaRPr lang="ru-RU" sz="24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 algn="r">
              <a:lnSpc>
                <a:spcPts val="2719"/>
              </a:lnSpc>
              <a:buNone/>
            </a:pPr>
            <a:r>
              <a:rPr lang="ru-RU" sz="24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обчислювальний</a:t>
            </a:r>
            <a:r>
              <a:rPr lang="ru-RU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центр (СОЦ)</a:t>
            </a:r>
            <a:endParaRPr lang="en-US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FBE5C28-026A-4AE3-27B2-8CCB089AB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32" y="1343250"/>
            <a:ext cx="6187221" cy="424855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387EAF-8F68-9428-2F3B-151D56152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30" y="3286125"/>
            <a:ext cx="6969321" cy="461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79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314705" y="314887"/>
            <a:ext cx="5615107" cy="806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37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Top-1   Frontier</a:t>
            </a:r>
            <a:endParaRPr lang="en-US" sz="43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8C41EA-DB5B-69DB-A5BB-75810FF4B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1" y="2064696"/>
            <a:ext cx="8486774" cy="4778422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80660E-68FB-85A5-3457-2B106873C1BC}"/>
              </a:ext>
            </a:extLst>
          </p:cNvPr>
          <p:cNvSpPr/>
          <p:nvPr/>
        </p:nvSpPr>
        <p:spPr>
          <a:xfrm>
            <a:off x="9015176" y="2064696"/>
            <a:ext cx="5243749" cy="50076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uk-UA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Потужність:</a:t>
            </a:r>
          </a:p>
          <a:p>
            <a:pPr marL="0" indent="0">
              <a:lnSpc>
                <a:spcPts val="2719"/>
              </a:lnSpc>
              <a:buNone/>
            </a:pPr>
            <a:r>
              <a:rPr lang="uk-UA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1,102 </a:t>
            </a:r>
            <a:r>
              <a:rPr lang="uk-UA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екзофлопси</a:t>
            </a:r>
            <a:endParaRPr lang="uk-UA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>
              <a:lnSpc>
                <a:spcPts val="2719"/>
              </a:lnSpc>
              <a:buNone/>
            </a:pPr>
            <a:endParaRPr lang="uk-UA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>
              <a:lnSpc>
                <a:spcPts val="2719"/>
              </a:lnSpc>
            </a:pP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Складається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 з:</a:t>
            </a:r>
          </a:p>
          <a:p>
            <a:pPr>
              <a:lnSpc>
                <a:spcPts val="2719"/>
              </a:lnSpc>
            </a:pP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94308 </a:t>
            </a: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вузлів</a:t>
            </a:r>
            <a:endParaRPr lang="ru-RU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>
              <a:lnSpc>
                <a:spcPts val="2719"/>
              </a:lnSpc>
            </a:pPr>
            <a:endParaRPr lang="ru-RU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>
              <a:lnSpc>
                <a:spcPts val="2719"/>
              </a:lnSpc>
            </a:pP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Оперативної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 </a:t>
            </a: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пам'яті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 :</a:t>
            </a:r>
          </a:p>
          <a:p>
            <a:pPr>
              <a:lnSpc>
                <a:spcPts val="2719"/>
              </a:lnSpc>
            </a:pP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9,2 петабайт</a:t>
            </a:r>
          </a:p>
          <a:p>
            <a:pPr>
              <a:lnSpc>
                <a:spcPts val="2719"/>
              </a:lnSpc>
            </a:pPr>
            <a:endParaRPr lang="ru-RU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>
              <a:lnSpc>
                <a:spcPts val="2719"/>
              </a:lnSpc>
            </a:pP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постійної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 </a:t>
            </a: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памʼяті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:</a:t>
            </a:r>
          </a:p>
          <a:p>
            <a:pPr>
              <a:lnSpc>
                <a:spcPts val="2719"/>
              </a:lnSpc>
            </a:pP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753 петабайт</a:t>
            </a:r>
          </a:p>
          <a:p>
            <a:pPr>
              <a:lnSpc>
                <a:spcPts val="2719"/>
              </a:lnSpc>
            </a:pPr>
            <a:endParaRPr lang="ru-RU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>
              <a:lnSpc>
                <a:spcPts val="2719"/>
              </a:lnSpc>
            </a:pP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74 </a:t>
            </a: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стійки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, 3,6 тон </a:t>
            </a: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кожна</a:t>
            </a:r>
            <a:endParaRPr lang="en-US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0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314705" y="314887"/>
            <a:ext cx="5615107" cy="806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37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Top-</a:t>
            </a:r>
            <a:r>
              <a:rPr lang="uk-UA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  Aurora</a:t>
            </a:r>
            <a:endParaRPr lang="en-US" sz="43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B80660E-68FB-85A5-3457-2B106873C1BC}"/>
              </a:ext>
            </a:extLst>
          </p:cNvPr>
          <p:cNvSpPr/>
          <p:nvPr/>
        </p:nvSpPr>
        <p:spPr>
          <a:xfrm>
            <a:off x="261701" y="3028756"/>
            <a:ext cx="5196124" cy="3000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uk-UA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Потужність:</a:t>
            </a:r>
          </a:p>
          <a:p>
            <a:pPr marL="0" indent="0">
              <a:lnSpc>
                <a:spcPts val="2719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r>
              <a:rPr lang="uk-UA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85</a:t>
            </a:r>
            <a:r>
              <a:rPr lang="en-US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uk-UA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петафлопси</a:t>
            </a:r>
            <a:endParaRPr lang="uk-UA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>
              <a:lnSpc>
                <a:spcPts val="2719"/>
              </a:lnSpc>
              <a:buNone/>
            </a:pPr>
            <a:endParaRPr lang="uk-UA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>
              <a:lnSpc>
                <a:spcPts val="2719"/>
              </a:lnSpc>
            </a:pP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Особливості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: </a:t>
            </a: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модульний</a:t>
            </a:r>
            <a:endParaRPr lang="ru-RU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>
              <a:lnSpc>
                <a:spcPts val="2719"/>
              </a:lnSpc>
            </a:pPr>
            <a:endParaRPr lang="ru-RU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>
              <a:lnSpc>
                <a:spcPts val="2719"/>
              </a:lnSpc>
            </a:pP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Після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 </a:t>
            </a: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розширення</a:t>
            </a:r>
            <a:endParaRPr lang="ru-RU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>
              <a:lnSpc>
                <a:spcPts val="2719"/>
              </a:lnSpc>
            </a:pP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потужність</a:t>
            </a: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 до 2 </a:t>
            </a:r>
          </a:p>
          <a:p>
            <a:pPr>
              <a:lnSpc>
                <a:spcPts val="2719"/>
              </a:lnSpc>
            </a:pP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екзафлопсів</a:t>
            </a:r>
            <a:endParaRPr lang="en-US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2043E8-BEE3-4CF6-9A8C-140B9652D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699" y="2171571"/>
            <a:ext cx="83820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6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314706" y="314887"/>
            <a:ext cx="4857870" cy="806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37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Top-</a:t>
            </a:r>
            <a:r>
              <a:rPr lang="uk-UA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  Eagle</a:t>
            </a:r>
            <a:endParaRPr lang="en-US" sz="43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B80660E-68FB-85A5-3457-2B106873C1BC}"/>
              </a:ext>
            </a:extLst>
          </p:cNvPr>
          <p:cNvSpPr/>
          <p:nvPr/>
        </p:nvSpPr>
        <p:spPr>
          <a:xfrm>
            <a:off x="8629412" y="3796434"/>
            <a:ext cx="5196124" cy="3000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uk-UA" sz="3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Потужність: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r>
              <a:rPr lang="uk-UA" sz="3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61</a:t>
            </a:r>
            <a:r>
              <a:rPr lang="en-US" sz="3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uk-UA" sz="36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петафлопси</a:t>
            </a:r>
            <a:endParaRPr lang="uk-UA" sz="36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>
              <a:buNone/>
            </a:pPr>
            <a:endParaRPr lang="uk-UA" sz="36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E0FDDE-3C7C-88B4-A43F-954ED424C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06" y="2296646"/>
            <a:ext cx="7772400" cy="450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9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300"/>
            <a:ext cx="14630400" cy="823079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821841" y="536753"/>
            <a:ext cx="8643816" cy="806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37"/>
              </a:lnSpc>
              <a:buNone/>
            </a:pPr>
            <a:r>
              <a:rPr lang="uk-UA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Супер-ЕОМ -</a:t>
            </a:r>
            <a:r>
              <a:rPr lang="uk-UA" sz="40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транформери</a:t>
            </a:r>
            <a:endParaRPr lang="en-US" sz="40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B80660E-68FB-85A5-3457-2B106873C1BC}"/>
              </a:ext>
            </a:extLst>
          </p:cNvPr>
          <p:cNvSpPr/>
          <p:nvPr/>
        </p:nvSpPr>
        <p:spPr>
          <a:xfrm>
            <a:off x="8481775" y="2571749"/>
            <a:ext cx="5196124" cy="4025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uk-UA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Проєкт:</a:t>
            </a:r>
          </a:p>
          <a:p>
            <a:pPr marL="0" indent="0">
              <a:buNone/>
            </a:pPr>
            <a:r>
              <a:rPr lang="uk-UA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folding@home</a:t>
            </a:r>
            <a:endParaRPr lang="uk-UA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>
              <a:buNone/>
            </a:pPr>
            <a:endParaRPr lang="en-US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>
              <a:buNone/>
            </a:pPr>
            <a:r>
              <a:rPr lang="uk-UA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Потужність: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2.4 </a:t>
            </a:r>
            <a:r>
              <a:rPr lang="ru-RU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екзафлопси</a:t>
            </a:r>
            <a:endParaRPr lang="en-US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  <a:p>
            <a:pPr marL="0" indent="0">
              <a:buNone/>
            </a:pPr>
            <a:endParaRPr lang="en-US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0" indent="0">
              <a:buNone/>
            </a:pPr>
            <a:r>
              <a:rPr lang="uk-UA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Можливість нарощення</a:t>
            </a:r>
          </a:p>
          <a:p>
            <a:pPr marL="0" indent="0">
              <a:buNone/>
            </a:pPr>
            <a:r>
              <a:rPr lang="uk-UA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 </a:t>
            </a:r>
            <a:r>
              <a:rPr lang="uk-UA" sz="28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потужностей</a:t>
            </a:r>
            <a:endParaRPr lang="uk-UA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  <a:p>
            <a:pPr marL="0" indent="0">
              <a:buNone/>
            </a:pPr>
            <a:endParaRPr lang="uk-UA" sz="28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3A2401-6E24-7300-A04F-712384C651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2" t="2555" r="13173" b="4703"/>
          <a:stretch/>
        </p:blipFill>
        <p:spPr>
          <a:xfrm>
            <a:off x="226043" y="2428875"/>
            <a:ext cx="7303232" cy="40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8999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Висновки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5098495"/>
            <a:ext cx="11109960" cy="1902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Супер-ЕОМ знаходять широке застосування у наукових дослідженнях, промисловості, медицині, фінансах та розвитку штучного інтелекту. Висока швидкість та потужність дозволяють вирішувати складні завдання та прогнозувати події в різних </a:t>
            </a:r>
            <a:r>
              <a:rPr lang="en-US" sz="20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галузях</a:t>
            </a: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r>
              <a:rPr lang="uk-UA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Але </a:t>
            </a:r>
            <a:r>
              <a:rPr lang="uk-UA" sz="20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суперкомпʼютери</a:t>
            </a:r>
            <a:r>
              <a:rPr lang="uk-UA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не найшвидше рішення в світі, у </a:t>
            </a: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</a:t>
            </a:r>
            <a:r>
              <a:rPr lang="uk-UA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вже є квантова ЕОМ, яка ефективніше виконує обчислення приблизно на 99,965%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22210" y="262657"/>
            <a:ext cx="747760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uk-UA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Перший – </a:t>
            </a: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Cray One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322209" y="1202772"/>
            <a:ext cx="7477601" cy="1963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Складається</a:t>
            </a:r>
            <a:r>
              <a:rPr lang="ru-RU" sz="2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з </a:t>
            </a:r>
            <a:r>
              <a:rPr lang="ru-RU" sz="28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майже</a:t>
            </a:r>
            <a:r>
              <a:rPr lang="ru-RU" sz="2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145 000 </a:t>
            </a:r>
            <a:r>
              <a:rPr lang="ru-RU" sz="28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мікросхем</a:t>
            </a:r>
            <a:endParaRPr lang="uk-UA" sz="28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Рік </a:t>
            </a:r>
            <a:r>
              <a:rPr lang="uk-UA" sz="28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стоврення</a:t>
            </a:r>
            <a:r>
              <a:rPr lang="uk-UA" sz="2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1976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Автор - </a:t>
            </a:r>
            <a:r>
              <a:rPr lang="uk-UA" sz="28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Сеймор</a:t>
            </a:r>
            <a:r>
              <a:rPr lang="uk-UA" sz="2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uk-UA" sz="28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Крей</a:t>
            </a:r>
            <a:endParaRPr lang="ru-RU" sz="28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2317F-81E2-D274-7AB7-B6506978F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8" b="89922" l="3254" r="95407">
                        <a14:foregroundMark x1="25359" y1="15117" x2="26316" y2="62728"/>
                        <a14:foregroundMark x1="26507" y1="53692" x2="18947" y2="55778"/>
                        <a14:foregroundMark x1="18947" y1="55778" x2="13876" y2="60209"/>
                        <a14:foregroundMark x1="13876" y1="60209" x2="10048" y2="67767"/>
                        <a14:foregroundMark x1="10048" y1="67767" x2="9952" y2="74457"/>
                        <a14:foregroundMark x1="9952" y1="74457" x2="14067" y2="81407"/>
                        <a14:foregroundMark x1="14067" y1="81407" x2="18756" y2="83406"/>
                        <a14:foregroundMark x1="5263" y1="62728" x2="5263" y2="78019"/>
                        <a14:foregroundMark x1="25933" y1="62989" x2="41531" y2="51868"/>
                        <a14:foregroundMark x1="27943" y1="47785" x2="40096" y2="41790"/>
                        <a14:foregroundMark x1="26316" y1="37533" x2="42297" y2="24414"/>
                        <a14:foregroundMark x1="35789" y1="15465" x2="36746" y2="26759"/>
                        <a14:foregroundMark x1="26507" y1="12511" x2="33493" y2="12511"/>
                        <a14:foregroundMark x1="33493" y1="12511" x2="54928" y2="11729"/>
                        <a14:foregroundMark x1="54928" y1="11729" x2="72153" y2="12337"/>
                        <a14:foregroundMark x1="56651" y1="15465" x2="58565" y2="31451"/>
                        <a14:foregroundMark x1="58565" y1="31451" x2="56842" y2="37359"/>
                        <a14:foregroundMark x1="56842" y1="37359" x2="53014" y2="29713"/>
                        <a14:foregroundMark x1="53014" y1="29713" x2="52727" y2="21720"/>
                        <a14:foregroundMark x1="52727" y1="21720" x2="58278" y2="26933"/>
                        <a14:foregroundMark x1="58278" y1="26933" x2="52727" y2="39705"/>
                        <a14:foregroundMark x1="52727" y1="39705" x2="56651" y2="24066"/>
                        <a14:foregroundMark x1="56651" y1="24066" x2="55694" y2="40313"/>
                        <a14:foregroundMark x1="55694" y1="40313" x2="56651" y2="43701"/>
                        <a14:foregroundMark x1="56555" y1="16768" x2="62967" y2="41442"/>
                        <a14:foregroundMark x1="73014" y1="14683" x2="76268" y2="38923"/>
                        <a14:foregroundMark x1="76268" y1="38923" x2="74545" y2="65334"/>
                        <a14:foregroundMark x1="73014" y1="24327" x2="77416" y2="62207"/>
                        <a14:foregroundMark x1="75407" y1="16942" x2="75407" y2="16942"/>
                        <a14:foregroundMark x1="72919" y1="32928" x2="72536" y2="66811"/>
                        <a14:foregroundMark x1="70718" y1="43527" x2="76842" y2="62033"/>
                        <a14:foregroundMark x1="75215" y1="22937" x2="75981" y2="31798"/>
                        <a14:foregroundMark x1="75598" y1="13988" x2="75789" y2="29018"/>
                        <a14:foregroundMark x1="72727" y1="12511" x2="74641" y2="13467"/>
                        <a14:foregroundMark x1="91770" y1="58905" x2="91962" y2="76108"/>
                        <a14:foregroundMark x1="95215" y1="62033" x2="94833" y2="78714"/>
                        <a14:foregroundMark x1="94833" y1="67941" x2="95407" y2="80017"/>
                        <a14:foregroundMark x1="47560" y1="71156" x2="56651" y2="72024"/>
                        <a14:foregroundMark x1="46220" y1="61859" x2="60478" y2="62381"/>
                        <a14:foregroundMark x1="44785" y1="75413" x2="50662" y2="76165"/>
                        <a14:foregroundMark x1="53154" y1="75897" x2="59426" y2="72632"/>
                        <a14:foregroundMark x1="45742" y1="76368" x2="51612" y2="77152"/>
                        <a14:foregroundMark x1="53390" y1="76928" x2="58660" y2="75500"/>
                        <a14:foregroundMark x1="58660" y1="75500" x2="61531" y2="72285"/>
                        <a14:foregroundMark x1="44785" y1="76108" x2="46760" y2="76724"/>
                        <a14:foregroundMark x1="53292" y1="77079" x2="57512" y2="75413"/>
                        <a14:foregroundMark x1="57512" y1="75413" x2="59522" y2="72980"/>
                        <a14:foregroundMark x1="45167" y1="76890" x2="46354" y2="77347"/>
                        <a14:foregroundMark x1="59045" y1="76453" x2="61340" y2="73675"/>
                        <a14:foregroundMark x1="48421" y1="64987" x2="49665" y2="71156"/>
                        <a14:foregroundMark x1="3254" y1="61859" x2="14067" y2="54301"/>
                        <a14:foregroundMark x1="14067" y1="54301" x2="25359" y2="53084"/>
                        <a14:foregroundMark x1="28804" y1="21981" x2="28804" y2="21981"/>
                        <a14:foregroundMark x1="28230" y1="22502" x2="28230" y2="23805"/>
                        <a14:foregroundMark x1="28421" y1="23979" x2="28421" y2="26064"/>
                        <a14:backgroundMark x1="46029" y1="77845" x2="53301" y2="77063"/>
                        <a14:backgroundMark x1="53301" y1="77063" x2="52536" y2="80191"/>
                        <a14:backgroundMark x1="47847" y1="79322" x2="54354" y2="78888"/>
                        <a14:backgroundMark x1="54354" y1="78888" x2="57990" y2="77585"/>
                        <a14:backgroundMark x1="57799" y1="77585" x2="58660" y2="77758"/>
                        <a14:backgroundMark x1="6316" y1="22850" x2="8900" y2="29453"/>
                        <a14:backgroundMark x1="8900" y1="29453" x2="16364" y2="26586"/>
                        <a14:backgroundMark x1="16364" y1="26586" x2="18565" y2="24327"/>
                        <a14:backgroundMark x1="9952" y1="29540" x2="21244" y2="30148"/>
                        <a14:backgroundMark x1="1818" y1="76716" x2="2679" y2="80191"/>
                        <a14:backgroundMark x1="3636" y1="57602" x2="13014" y2="52563"/>
                        <a14:backgroundMark x1="23923" y1="33275" x2="23923" y2="39096"/>
                        <a14:backgroundMark x1="23923" y1="39096" x2="24498" y2="33884"/>
                        <a14:backgroundMark x1="21818" y1="31190" x2="20670" y2="35882"/>
                        <a14:backgroundMark x1="1435" y1="59774" x2="1053" y2="78888"/>
                      </a14:backgroundRemoval>
                    </a14:imgEffect>
                  </a14:imgLayer>
                </a14:imgProps>
              </a:ext>
            </a:extLst>
          </a:blip>
          <a:srcRect l="2889" t="8765" r="3550" b="9374"/>
          <a:stretch/>
        </p:blipFill>
        <p:spPr>
          <a:xfrm>
            <a:off x="322211" y="3272868"/>
            <a:ext cx="5019471" cy="48357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73C2C8-D789-9AF9-68D8-77B479B07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893" y="1925515"/>
            <a:ext cx="8644296" cy="57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2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5" name="Text 1"/>
          <p:cNvSpPr/>
          <p:nvPr/>
        </p:nvSpPr>
        <p:spPr>
          <a:xfrm>
            <a:off x="4673801" y="142451"/>
            <a:ext cx="4827386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uk-UA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Потужність</a:t>
            </a:r>
            <a:endParaRPr lang="en-US" sz="5249" dirty="0"/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645D0D12-7D88-3EAD-3F10-EA85F5792725}"/>
              </a:ext>
            </a:extLst>
          </p:cNvPr>
          <p:cNvSpPr/>
          <p:nvPr/>
        </p:nvSpPr>
        <p:spPr>
          <a:xfrm>
            <a:off x="2307065" y="1118101"/>
            <a:ext cx="9560858" cy="6754138"/>
          </a:xfrm>
          <a:prstGeom prst="roundRect">
            <a:avLst>
              <a:gd name="adj" fmla="val 512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6D71A16-1D3A-2853-76CD-0275407AF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7" y="1197075"/>
            <a:ext cx="9327713" cy="658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9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28588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74883" y="28754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Призначення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747117" y="41148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0" i="0" u="none" strike="noStrike" kern="1200" cap="none" spc="0" normalizeH="0" baseline="0" noProof="0" dirty="0">
                <a:ln>
                  <a:noFill/>
                </a:ln>
                <a:solidFill>
                  <a:srgbClr val="FFE5E5"/>
                </a:solidFill>
                <a:effectLst/>
                <a:uLnTx/>
                <a:uFillTx/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kumimoji="0" lang="en-US" sz="262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uk-UA" dirty="0"/>
          </a:p>
        </p:txBody>
      </p:sp>
      <p:sp>
        <p:nvSpPr>
          <p:cNvPr id="7" name="Text 3"/>
          <p:cNvSpPr/>
          <p:nvPr/>
        </p:nvSpPr>
        <p:spPr>
          <a:xfrm>
            <a:off x="1912144" y="5160764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334809" y="418302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k-UA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Природничі науки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307008" y="4873225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погоди, створення </a:t>
            </a:r>
            <a:r>
              <a:rPr lang="en-US" sz="17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кліматичних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моделей</a:t>
            </a:r>
            <a:r>
              <a:rPr lang="uk-UA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прогноз екологічного стану, 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648325" y="5160764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531049" y="4098815"/>
            <a:ext cx="283309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k-UA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Математичні науки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520631" y="5142725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Моделювання </a:t>
            </a:r>
            <a:r>
              <a:rPr lang="en-US" sz="17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складних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фізичних</a:t>
            </a:r>
            <a:r>
              <a:rPr lang="uk-UA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процесів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та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uk-UA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математичних розрахунків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418082" y="5160764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9602986" y="41804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Фінанси</a:t>
            </a:r>
            <a:r>
              <a:rPr lang="uk-UA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та бізнес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9711690" y="4988419"/>
            <a:ext cx="2833092" cy="1555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Аналіз ринків, ризик-менеджмент, </a:t>
            </a:r>
            <a:r>
              <a:rPr lang="en-US" sz="17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оптимізація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портфелів</a:t>
            </a:r>
            <a:r>
              <a:rPr lang="uk-UA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ефективний пошук корисних копалин</a:t>
            </a:r>
            <a:endParaRPr lang="en-US" sz="1750" dirty="0"/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A7AEDD07-9A22-6014-60AC-31F12A1AB7A6}"/>
              </a:ext>
            </a:extLst>
          </p:cNvPr>
          <p:cNvSpPr/>
          <p:nvPr/>
        </p:nvSpPr>
        <p:spPr>
          <a:xfrm>
            <a:off x="4794974" y="41040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2</a:t>
            </a:r>
            <a:endParaRPr kumimoji="0" lang="en-US" sz="262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uk-UA" dirty="0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C027125B-8A36-4AB9-C156-9E2C5427578D}"/>
              </a:ext>
            </a:extLst>
          </p:cNvPr>
          <p:cNvSpPr/>
          <p:nvPr/>
        </p:nvSpPr>
        <p:spPr>
          <a:xfrm>
            <a:off x="8842831" y="4106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3 </a:t>
            </a:r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03114"/>
            <a:ext cx="84924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в медицині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6007" y="2346008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Генетика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83333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Дослідження генетичних мутацій і пошук нових ліків.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84812" y="3848338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Діагностика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Точні методи обробки медичних зображень та діагностики захворювань.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77192" y="5706070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Симуляції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Створення віртуальних моделей для тестування та прогнозування  методів лікування.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075021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в наукових дослідженнях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4019193"/>
            <a:ext cx="5388293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100K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065621" y="49633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Обробка даних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5443776"/>
            <a:ext cx="53882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Можливість обробки величезних обсягів даних за короткий час.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4019193"/>
            <a:ext cx="5388412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50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787170" y="49633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Швидкість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443776"/>
            <a:ext cx="53884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 50 разів швидше за традиційні комп'ютери.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994535"/>
            <a:ext cx="76238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Область застосування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244334"/>
            <a:ext cx="31239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Навчання та наука</a:t>
            </a:r>
            <a:endParaRPr lang="en-US" sz="2187" dirty="0"/>
          </a:p>
        </p:txBody>
      </p:sp>
      <p:sp>
        <p:nvSpPr>
          <p:cNvPr id="6" name="Shape 3"/>
          <p:cNvSpPr/>
          <p:nvPr/>
        </p:nvSpPr>
        <p:spPr>
          <a:xfrm>
            <a:off x="1760220" y="40190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912144" y="4060746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2334" y="4091345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Моделювання складних систем, обробка великих обсягів наукових даних.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760220" y="52019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870948" y="5243632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2482334" y="5105162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Дослідження в галузі фізики, біології, математики.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3806" y="32443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Промисловість</a:t>
            </a:r>
            <a:endParaRPr lang="en-US" sz="2187" dirty="0"/>
          </a:p>
        </p:txBody>
      </p:sp>
      <p:sp>
        <p:nvSpPr>
          <p:cNvPr id="13" name="Shape 10"/>
          <p:cNvSpPr/>
          <p:nvPr/>
        </p:nvSpPr>
        <p:spPr>
          <a:xfrm>
            <a:off x="7593806" y="40190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45730" y="4060746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k-UA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8308300" y="3913584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Проектування, тестування та виробництво нових продуктів.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93806" y="52019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04534" y="5243632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k-UA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4</a:t>
            </a:r>
            <a:endParaRPr lang="en-US" sz="2624" dirty="0"/>
          </a:p>
        </p:txBody>
      </p:sp>
      <p:sp>
        <p:nvSpPr>
          <p:cNvPr id="18" name="Text 15"/>
          <p:cNvSpPr/>
          <p:nvPr/>
        </p:nvSpPr>
        <p:spPr>
          <a:xfrm>
            <a:off x="8308300" y="5103852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Оптимізація виробничих процесів та матеріалів.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38551" y="1536680"/>
            <a:ext cx="80948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Приклади використання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581638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248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Метеорологія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4728567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стихійних явищ та кліматичних змін.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3581638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248150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Медичні дослідження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5075753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Генетика, розробка ліків та методів діагностики.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3581638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248150"/>
            <a:ext cx="30895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Фінансовий аналіз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4728567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ринкової поведінки та інвестицій.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52600" y="1321237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у фінансовому секторі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4031218"/>
            <a:ext cx="11109960" cy="2000250"/>
          </a:xfrm>
          <a:prstGeom prst="roundRect">
            <a:avLst>
              <a:gd name="adj" fmla="val 49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767840" y="4038838"/>
            <a:ext cx="11094720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990011" y="4179689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Ризик-менеджмент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4179689"/>
            <a:ext cx="509920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ринкових ризиків та стрес-тестування.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767840" y="5031343"/>
            <a:ext cx="11094720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990011" y="5172194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Квантова фінансова аналітика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72194"/>
            <a:ext cx="509920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Моделювання фінансових ринків та опціонних розрахунків.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471</Words>
  <Application>Microsoft Macintosh PowerPoint</Application>
  <PresentationFormat>Произвольный</PresentationFormat>
  <Paragraphs>131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Dela Gothic One</vt:lpstr>
      <vt:lpstr>Arial</vt:lpstr>
      <vt:lpstr>Calibri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Yarik Zaychenko</cp:lastModifiedBy>
  <cp:revision>21</cp:revision>
  <dcterms:created xsi:type="dcterms:W3CDTF">2024-02-22T19:10:48Z</dcterms:created>
  <dcterms:modified xsi:type="dcterms:W3CDTF">2024-02-23T08:57:03Z</dcterms:modified>
</cp:coreProperties>
</file>